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312" r:id="rId2"/>
    <p:sldId id="331" r:id="rId3"/>
    <p:sldId id="332" r:id="rId4"/>
    <p:sldId id="333" r:id="rId5"/>
    <p:sldId id="334" r:id="rId6"/>
    <p:sldId id="321" r:id="rId7"/>
    <p:sldId id="322" r:id="rId8"/>
    <p:sldId id="320" r:id="rId9"/>
    <p:sldId id="343" r:id="rId10"/>
    <p:sldId id="344" r:id="rId11"/>
    <p:sldId id="330" r:id="rId12"/>
    <p:sldId id="313" r:id="rId13"/>
    <p:sldId id="31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2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2AE54E5-48DC-42A0-8264-5A03BCD27E5C}" type="datetimeFigureOut">
              <a:rPr lang="ru-RU"/>
              <a:pPr>
                <a:defRPr/>
              </a:pPr>
              <a:t>21.04.2015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1A47EC-12E6-49F6-8920-880EA89501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6070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87573-3409-412A-ACB9-90402C721FD9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013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927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017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176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215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14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504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16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415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185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04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991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09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55576" y="2564904"/>
            <a:ext cx="7887769" cy="3600400"/>
          </a:xfrm>
        </p:spPr>
        <p:txBody>
          <a:bodyPr/>
          <a:lstStyle/>
          <a:p>
            <a:r>
              <a:rPr lang="ru-RU" sz="3600" b="1" i="1" u="sng" dirty="0" smtClean="0">
                <a:latin typeface="Arial Black" pitchFamily="34" charset="0"/>
              </a:rPr>
              <a:t>Проектно-исследовательская деятельность учащихся МБОУ «Ново-Ямская СОШ». </a:t>
            </a:r>
            <a:endParaRPr lang="ru-RU" sz="3600" b="1" i="1" u="sng" dirty="0" smtClean="0">
              <a:latin typeface="Arial Black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788024" y="0"/>
            <a:ext cx="4355976" cy="17122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Краснокутская </a:t>
            </a:r>
            <a:r>
              <a:rPr lang="ru-RU" dirty="0" smtClean="0">
                <a:solidFill>
                  <a:schemeClr val="tx1"/>
                </a:solidFill>
              </a:rPr>
              <a:t>Татьяна Сергеевна, учитель биологии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МБОУ «Ново-Ямская СОШ»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57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Рабочий стол\проект по очистным сооружениям\фотоочист\DSC004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514" y="1124744"/>
            <a:ext cx="3698702" cy="2774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44624"/>
            <a:ext cx="9324528" cy="504056"/>
          </a:xfrm>
        </p:spPr>
        <p:txBody>
          <a:bodyPr/>
          <a:lstStyle/>
          <a:p>
            <a:r>
              <a:rPr lang="ru-RU" sz="2800" b="1" dirty="0">
                <a:solidFill>
                  <a:prstClr val="black"/>
                </a:solidFill>
              </a:rPr>
              <a:t>Исследования экологической направленности</a:t>
            </a:r>
            <a:endParaRPr lang="ru-RU" sz="2800" b="1" dirty="0"/>
          </a:p>
        </p:txBody>
      </p:sp>
      <p:pic>
        <p:nvPicPr>
          <p:cNvPr id="5122" name="Picture 2" descr="D:\Рабочий стол\проект по очистным сооружениям\фото с конкурса водных проектов\DSC0056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6" t="7590" b="9786"/>
          <a:stretch/>
        </p:blipFill>
        <p:spPr bwMode="auto">
          <a:xfrm rot="5400000">
            <a:off x="-323443" y="2984388"/>
            <a:ext cx="3795069" cy="295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357" y="3929603"/>
            <a:ext cx="3634383" cy="272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2" t="8936" b="22705"/>
          <a:stretch/>
        </p:blipFill>
        <p:spPr bwMode="auto">
          <a:xfrm>
            <a:off x="6516216" y="2708920"/>
            <a:ext cx="2627784" cy="3390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127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b="1" dirty="0" smtClean="0"/>
              <a:t>Районный слет юных экологов</a:t>
            </a:r>
            <a:endParaRPr lang="ru-RU" b="1" dirty="0"/>
          </a:p>
        </p:txBody>
      </p:sp>
      <p:pic>
        <p:nvPicPr>
          <p:cNvPr id="1026" name="Picture 2" descr="C:\Documents and Settings\User\Рабочий стол\Аттестация - 2014 май\МОЯ аттестация 2014\2014-05-08\2014-05-13\отзыв0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28877" y="2839244"/>
            <a:ext cx="2721791" cy="414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User\Рабочий стол\Аттестация - 2014 май\МОЯ аттестация 2014\2014-05-08\2014-05-13\отзыв0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195736" y="908720"/>
            <a:ext cx="2801928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F:\DCIM\101MSDCF\DSC0075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73" t="6025"/>
          <a:stretch/>
        </p:blipFill>
        <p:spPr bwMode="auto">
          <a:xfrm>
            <a:off x="6081216" y="2761322"/>
            <a:ext cx="3059832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DCIM\101MSDCF\DSC007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41030" y="3017914"/>
            <a:ext cx="4096677" cy="334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96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6419056" cy="1296144"/>
          </a:xfrm>
        </p:spPr>
        <p:txBody>
          <a:bodyPr/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Успешность работы ребенка над исследованием или проектом будет определяться: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endParaRPr lang="ru-RU" b="1" u="sng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-9144" y="1124744"/>
            <a:ext cx="6948264" cy="5544344"/>
          </a:xfrm>
        </p:spPr>
        <p:txBody>
          <a:bodyPr/>
          <a:lstStyle/>
          <a:p>
            <a:pPr lvl="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/>
              <a:t>Выбор темы – актуальность, новизна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/>
              <a:t>Четкое соблюдение правил оформления проектов и исследовательских работ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/>
              <a:t>Правильный выбор источников информации – последние рекомендации – не позднее 2002 года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/>
              <a:t>Развитие коммуникабельности, умение «держаться» при защите работы, быстро реагировать и отвечать на вопросы жюри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/>
              <a:t>Соблюдение регламента  5-7 мин.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/>
              <a:t>Учителю: отличать реферативную работу от исследовательской. Обязателен личный вклад ребенка в решение проблемы.</a:t>
            </a:r>
          </a:p>
        </p:txBody>
      </p:sp>
    </p:spTree>
    <p:extLst>
      <p:ext uri="{BB962C8B-B14F-4D97-AF65-F5344CB8AC3E}">
        <p14:creationId xmlns:p14="http://schemas.microsoft.com/office/powerpoint/2010/main" val="119269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6000" b="1" dirty="0" smtClean="0"/>
              <a:t>Спасибо за внимание!</a:t>
            </a:r>
            <a:endParaRPr lang="ru-RU" sz="6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400" y="2490324"/>
            <a:ext cx="5284016" cy="396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800" y="2642724"/>
            <a:ext cx="5284016" cy="396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785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/>
          <a:lstStyle/>
          <a:p>
            <a:r>
              <a:rPr lang="ru-RU" sz="3600" b="1" dirty="0" smtClean="0"/>
              <a:t>Задачи организации исследовательской работы школьников: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56792"/>
            <a:ext cx="9036496" cy="4896544"/>
          </a:xfrm>
        </p:spPr>
        <p:txBody>
          <a:bodyPr/>
          <a:lstStyle/>
          <a:p>
            <a:endParaRPr lang="ru-RU" dirty="0" smtClean="0"/>
          </a:p>
          <a:p>
            <a:pPr marR="89535" lvl="2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  <a:tabLst>
                <a:tab pos="450215" algn="l"/>
                <a:tab pos="1143000" algn="l"/>
                <a:tab pos="2270760" algn="l"/>
              </a:tabLst>
            </a:pPr>
            <a:r>
              <a:rPr lang="ru-RU" sz="1600" b="1" dirty="0" smtClean="0">
                <a:latin typeface="Times New Roman"/>
                <a:ea typeface="Times New Roman"/>
                <a:cs typeface="Times New Roman"/>
              </a:rPr>
              <a:t>активизировать </a:t>
            </a: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познавательные интересы обучающихся, развить инициативы учащихся в процессе обучения;</a:t>
            </a:r>
            <a:endParaRPr lang="ru-RU" sz="1600" b="1" dirty="0">
              <a:ea typeface="Calibri"/>
              <a:cs typeface="Times New Roman"/>
            </a:endParaRPr>
          </a:p>
          <a:p>
            <a:pPr marR="89535" lvl="2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  <a:tabLst>
                <a:tab pos="450215" algn="l"/>
                <a:tab pos="1143000" algn="l"/>
                <a:tab pos="2270760" algn="l"/>
              </a:tabLst>
            </a:pP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развить у школьников представления о </a:t>
            </a:r>
            <a:r>
              <a:rPr lang="ru-RU" sz="1600" b="1" dirty="0" err="1">
                <a:latin typeface="Times New Roman"/>
                <a:ea typeface="Times New Roman"/>
                <a:cs typeface="Times New Roman"/>
              </a:rPr>
              <a:t>межпредметных</a:t>
            </a: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 связях;</a:t>
            </a:r>
            <a:endParaRPr lang="ru-RU" sz="1600" b="1" dirty="0">
              <a:ea typeface="Calibri"/>
              <a:cs typeface="Times New Roman"/>
            </a:endParaRPr>
          </a:p>
          <a:p>
            <a:pPr marR="89535" lvl="2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  <a:tabLst>
                <a:tab pos="450215" algn="l"/>
                <a:tab pos="1143000" algn="l"/>
                <a:tab pos="2270760" algn="l"/>
              </a:tabLst>
            </a:pP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создать предпосылки для развития научного мышления, творческого подхода  и собственной деятельности;</a:t>
            </a:r>
            <a:endParaRPr lang="ru-RU" sz="1600" b="1" dirty="0">
              <a:ea typeface="Calibri"/>
              <a:cs typeface="Times New Roman"/>
            </a:endParaRPr>
          </a:p>
          <a:p>
            <a:pPr marR="89535" lvl="2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  <a:tabLst>
                <a:tab pos="450215" algn="l"/>
                <a:tab pos="1143000" algn="l"/>
                <a:tab pos="2270760" algn="l"/>
              </a:tabLst>
            </a:pP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развить интерес к познанию сущности процессов и явлений науки, техники, искусства;</a:t>
            </a:r>
            <a:endParaRPr lang="ru-RU" sz="1600" b="1" dirty="0">
              <a:ea typeface="Calibri"/>
              <a:cs typeface="Times New Roman"/>
            </a:endParaRPr>
          </a:p>
          <a:p>
            <a:pPr marR="89535" lvl="2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  <a:tabLst>
                <a:tab pos="450215" algn="l"/>
                <a:tab pos="1143000" algn="l"/>
                <a:tab pos="2270760" algn="l"/>
              </a:tabLst>
            </a:pP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приобщить к научной этике и научным традициям;</a:t>
            </a:r>
            <a:endParaRPr lang="ru-RU" sz="1600" b="1" dirty="0">
              <a:ea typeface="Calibri"/>
              <a:cs typeface="Times New Roman"/>
            </a:endParaRPr>
          </a:p>
          <a:p>
            <a:pPr marR="89535" lvl="2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  <a:tabLst>
                <a:tab pos="450215" algn="l"/>
                <a:tab pos="1143000" algn="l"/>
                <a:tab pos="2270760" algn="l"/>
              </a:tabLst>
            </a:pP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помочь школьникам с профессиональной ориентацией и социально-профессиональным самоопределением;</a:t>
            </a:r>
            <a:endParaRPr lang="ru-RU" sz="1600" b="1" dirty="0">
              <a:ea typeface="Calibri"/>
              <a:cs typeface="Times New Roman"/>
            </a:endParaRPr>
          </a:p>
          <a:p>
            <a:pPr marR="89535" lvl="2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  <a:tabLst>
                <a:tab pos="450215" algn="l"/>
                <a:tab pos="1143000" algn="l"/>
                <a:tab pos="2270760" algn="l"/>
              </a:tabLst>
            </a:pP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воспитать культуру умственного труда;</a:t>
            </a:r>
            <a:endParaRPr lang="ru-RU" sz="1600" b="1" dirty="0">
              <a:ea typeface="Calibri"/>
              <a:cs typeface="Times New Roman"/>
            </a:endParaRPr>
          </a:p>
          <a:p>
            <a:pPr marR="89535" lvl="2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  <a:tabLst>
                <a:tab pos="450215" algn="l"/>
                <a:tab pos="1143000" algn="l"/>
                <a:tab pos="2270760" algn="l"/>
              </a:tabLst>
            </a:pP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воспитать у обучающихся стремление к </a:t>
            </a:r>
            <a:r>
              <a:rPr lang="ru-RU" sz="1600" b="1" dirty="0" smtClean="0">
                <a:latin typeface="Times New Roman"/>
                <a:ea typeface="Times New Roman"/>
                <a:cs typeface="Times New Roman"/>
              </a:rPr>
              <a:t>самостоятельному </a:t>
            </a:r>
          </a:p>
          <a:p>
            <a:pPr marL="914400" marR="89535" lvl="2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450215" algn="l"/>
                <a:tab pos="1143000" algn="l"/>
                <a:tab pos="2270760" algn="l"/>
              </a:tabLst>
            </a:pPr>
            <a:r>
              <a:rPr lang="ru-RU" sz="1600" b="1" dirty="0" smtClean="0">
                <a:latin typeface="Times New Roman"/>
                <a:ea typeface="Times New Roman"/>
                <a:cs typeface="Times New Roman"/>
              </a:rPr>
              <a:t>    приобретению </a:t>
            </a: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знаний и в целом – к </a:t>
            </a:r>
            <a:r>
              <a:rPr lang="ru-RU" sz="1600" b="1" dirty="0" smtClean="0">
                <a:latin typeface="Times New Roman"/>
                <a:ea typeface="Times New Roman"/>
                <a:cs typeface="Times New Roman"/>
              </a:rPr>
              <a:t>самообразованию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1800" b="1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429" y="4658091"/>
            <a:ext cx="2155571" cy="2181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000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720080"/>
          </a:xfrm>
        </p:spPr>
        <p:txBody>
          <a:bodyPr/>
          <a:lstStyle/>
          <a:p>
            <a:r>
              <a:rPr lang="ru-RU" sz="2800" b="1" u="sng" dirty="0" smtClean="0"/>
              <a:t>Исследовательская деятельность </a:t>
            </a:r>
            <a:br>
              <a:rPr lang="ru-RU" sz="2800" b="1" u="sng" dirty="0" smtClean="0"/>
            </a:br>
            <a:r>
              <a:rPr lang="ru-RU" sz="2800" b="1" u="sng" dirty="0" smtClean="0"/>
              <a:t>(по А.В. Леонтовичу) </a:t>
            </a:r>
            <a:endParaRPr lang="ru-RU" sz="28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400" dirty="0" smtClean="0">
              <a:latin typeface="Times New Roman"/>
              <a:ea typeface="Times New Roman"/>
            </a:endParaRPr>
          </a:p>
          <a:p>
            <a:endParaRPr lang="ru-RU" sz="2400" dirty="0">
              <a:latin typeface="Times New Roman"/>
              <a:ea typeface="Times New Roman"/>
            </a:endParaRPr>
          </a:p>
          <a:p>
            <a:r>
              <a:rPr lang="ru-RU" sz="2400" dirty="0" smtClean="0">
                <a:latin typeface="Times New Roman"/>
                <a:ea typeface="Times New Roman"/>
              </a:rPr>
              <a:t>форма </a:t>
            </a:r>
            <a:r>
              <a:rPr lang="ru-RU" sz="2400" dirty="0">
                <a:latin typeface="Times New Roman"/>
                <a:ea typeface="Times New Roman"/>
              </a:rPr>
              <a:t>организации </a:t>
            </a:r>
            <a:r>
              <a:rPr lang="ru-RU" sz="2400" dirty="0" err="1">
                <a:latin typeface="Times New Roman"/>
                <a:ea typeface="Times New Roman"/>
              </a:rPr>
              <a:t>воспитательно</a:t>
            </a:r>
            <a:r>
              <a:rPr lang="ru-RU" sz="2400" dirty="0">
                <a:latin typeface="Times New Roman"/>
                <a:ea typeface="Times New Roman"/>
              </a:rPr>
              <a:t>-образовательного процесса, при которой учащиеся ставятся в ситуацию, когда они сами овладеют понятиями и подходами к решению проблем в процессе познания, в большей или меньшей степени организованного/ направляемого/ учителем, решают творческие, исследовательские задачи с заранее неизвестным </a:t>
            </a:r>
            <a:r>
              <a:rPr lang="ru-RU" sz="2400" dirty="0" smtClean="0">
                <a:latin typeface="Times New Roman"/>
                <a:ea typeface="Times New Roman"/>
              </a:rPr>
              <a:t>результатом.</a:t>
            </a:r>
            <a:endParaRPr lang="ru-RU" sz="2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941168"/>
            <a:ext cx="2555329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207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764704"/>
          </a:xfrm>
        </p:spPr>
        <p:txBody>
          <a:bodyPr/>
          <a:lstStyle/>
          <a:p>
            <a:r>
              <a:rPr lang="ru-RU" sz="2800" b="1" u="sng" dirty="0" smtClean="0"/>
              <a:t>Направления организации исследовательской деятельности во внеурочное время</a:t>
            </a:r>
            <a:endParaRPr lang="ru-RU" sz="28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069160"/>
          </a:xfrm>
        </p:spPr>
        <p:txBody>
          <a:bodyPr/>
          <a:lstStyle/>
          <a:p>
            <a:pPr marR="89535" lvl="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  <a:tabLst>
                <a:tab pos="630555" algn="l"/>
                <a:tab pos="800100" algn="l"/>
              </a:tabLst>
            </a:pPr>
            <a:endParaRPr lang="ru-RU" sz="2800" dirty="0">
              <a:latin typeface="Times New Roman"/>
              <a:ea typeface="Times New Roman"/>
              <a:cs typeface="Times New Roman"/>
            </a:endParaRPr>
          </a:p>
          <a:p>
            <a:pPr marR="89535" lvl="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  <a:tabLst>
                <a:tab pos="630555" algn="l"/>
                <a:tab pos="800100" algn="l"/>
              </a:tabLst>
            </a:pP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Массовая </a:t>
            </a: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внеурочная деятельность (познавательные игры, конкурсы, предметные недели, конференции)</a:t>
            </a:r>
            <a:endParaRPr lang="ru-RU" sz="2800" b="1" dirty="0">
              <a:ea typeface="Calibri"/>
              <a:cs typeface="Times New Roman"/>
            </a:endParaRPr>
          </a:p>
          <a:p>
            <a:pPr marR="89535" lvl="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  <a:tabLst>
                <a:tab pos="630555" algn="l"/>
                <a:tab pos="800100" algn="l"/>
              </a:tabLst>
            </a:pP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Групповая </a:t>
            </a: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внеурочная деятельность (проекты, групповые занятия, элективные курсы, кружки)</a:t>
            </a:r>
            <a:endParaRPr lang="ru-RU" sz="2800" b="1" dirty="0">
              <a:ea typeface="Calibri"/>
              <a:cs typeface="Times New Roman"/>
            </a:endParaRPr>
          </a:p>
          <a:p>
            <a:pPr marR="89535" lvl="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  <a:tabLst>
                <a:tab pos="630555" algn="l"/>
                <a:tab pos="800100" algn="l"/>
              </a:tabLst>
            </a:pP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Индивидуальная </a:t>
            </a: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внеурочная деятельность (теоретические работы, исследовательские работы, проекты)</a:t>
            </a:r>
            <a:endParaRPr lang="ru-RU" sz="2800" b="1" dirty="0">
              <a:ea typeface="Calibri"/>
              <a:cs typeface="Times New Roman"/>
            </a:endParaRP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89020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44624"/>
            <a:ext cx="9324528" cy="504056"/>
          </a:xfrm>
        </p:spPr>
        <p:txBody>
          <a:bodyPr/>
          <a:lstStyle/>
          <a:p>
            <a:r>
              <a:rPr lang="ru-RU" sz="2800" b="1" dirty="0" smtClean="0"/>
              <a:t>Направления индивидуальной внеурочной исследовательской деятельности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132856"/>
            <a:ext cx="9144000" cy="3993307"/>
          </a:xfrm>
        </p:spPr>
        <p:txBody>
          <a:bodyPr/>
          <a:lstStyle/>
          <a:p>
            <a:pPr lvl="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Учебно-опытническая работа</a:t>
            </a:r>
            <a:endParaRPr lang="ru-RU" sz="2400" b="1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Исследования флористической направленности</a:t>
            </a:r>
            <a:endParaRPr lang="ru-RU" sz="2400" b="1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Исследования зоологической направленности</a:t>
            </a:r>
            <a:endParaRPr lang="ru-RU" sz="2400" b="1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Валеологические исследования</a:t>
            </a:r>
            <a:endParaRPr lang="ru-RU" sz="2400" b="1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Исследования экологических и природоохранных проблем  своей местности  и др.</a:t>
            </a:r>
            <a:endParaRPr lang="ru-RU" sz="2400" b="1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Исследования социально-психологической направленности</a:t>
            </a:r>
            <a:endParaRPr lang="ru-RU" sz="2400" b="1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Исследования историко- краеведческой направленности</a:t>
            </a:r>
            <a:endParaRPr lang="ru-RU" sz="2400" b="1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132171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8048" y="44624"/>
            <a:ext cx="6999503" cy="504056"/>
          </a:xfrm>
        </p:spPr>
        <p:txBody>
          <a:bodyPr/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/>
              <a:t>Учебно-опытническая работа</a:t>
            </a:r>
            <a:endParaRPr lang="ru-RU" sz="3200" b="1" u="sng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-9144" y="620688"/>
            <a:ext cx="6948264" cy="6048400"/>
          </a:xfrm>
        </p:spPr>
        <p:txBody>
          <a:bodyPr/>
          <a:lstStyle/>
          <a:p>
            <a:pPr marL="2286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1400" u="sng" dirty="0">
                <a:latin typeface="Times New Roman"/>
                <a:ea typeface="+mj-ea"/>
                <a:cs typeface="Times New Roman"/>
              </a:rPr>
              <a:t>Особенности ростовых процессов и формирование продуктивности физалиса в зависимости от сорта, способа выращивания и  внесения минеральных удобрений. </a:t>
            </a:r>
            <a:r>
              <a:rPr lang="ru-RU" sz="1400" dirty="0">
                <a:latin typeface="Times New Roman"/>
                <a:ea typeface="+mj-ea"/>
                <a:cs typeface="Times New Roman"/>
              </a:rPr>
              <a:t>Калиткина Александра, 2011, </a:t>
            </a:r>
            <a:r>
              <a:rPr lang="ru-RU" sz="1400" b="1" dirty="0">
                <a:latin typeface="Times New Roman"/>
                <a:ea typeface="+mj-ea"/>
                <a:cs typeface="Times New Roman"/>
              </a:rPr>
              <a:t>Победитель</a:t>
            </a:r>
            <a:r>
              <a:rPr lang="ru-RU" sz="1400" dirty="0">
                <a:latin typeface="Times New Roman"/>
                <a:ea typeface="+mj-ea"/>
                <a:cs typeface="Times New Roman"/>
              </a:rPr>
              <a:t> регионального этапа   </a:t>
            </a:r>
            <a:endParaRPr lang="ru-RU" sz="1400" dirty="0" smtClean="0">
              <a:latin typeface="Times New Roman"/>
              <a:ea typeface="+mj-ea"/>
              <a:cs typeface="Times New Roman"/>
            </a:endParaRPr>
          </a:p>
          <a:p>
            <a:pPr marL="2286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 smtClean="0"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1400" u="sng" dirty="0">
                <a:latin typeface="Times New Roman"/>
                <a:ea typeface="Times New Roman"/>
                <a:cs typeface="Times New Roman"/>
              </a:rPr>
              <a:t>Выращивание лука репчатого в однолетней культуре в условиях </a:t>
            </a:r>
            <a:r>
              <a:rPr lang="ru-RU" sz="1400" u="sng" dirty="0" err="1">
                <a:latin typeface="Times New Roman"/>
                <a:ea typeface="Times New Roman"/>
                <a:cs typeface="Times New Roman"/>
              </a:rPr>
              <a:t>подзоны</a:t>
            </a:r>
            <a:r>
              <a:rPr lang="ru-RU" sz="1400" u="sng" dirty="0">
                <a:latin typeface="Times New Roman"/>
                <a:ea typeface="Times New Roman"/>
                <a:cs typeface="Times New Roman"/>
              </a:rPr>
              <a:t> южной тайги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, Гуляева Наталья, 2012, </a:t>
            </a: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Призер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 регионального этапа </a:t>
            </a:r>
            <a:endParaRPr lang="ru-RU" sz="1400" dirty="0" smtClean="0">
              <a:latin typeface="Times New Roman"/>
              <a:ea typeface="Times New Roman"/>
              <a:cs typeface="Times New Roman"/>
            </a:endParaRPr>
          </a:p>
          <a:p>
            <a:pPr marL="2286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1400" u="sng" dirty="0">
                <a:latin typeface="Times New Roman"/>
                <a:ea typeface="Times New Roman"/>
                <a:cs typeface="Times New Roman"/>
              </a:rPr>
              <a:t>Определение экономической целесообразности выращивания Слоновьего чеснока в условиях Тверской области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, Баринова Елизавета, 2014, </a:t>
            </a: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Призер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регионального этапа.</a:t>
            </a:r>
            <a:endParaRPr lang="ru-RU" sz="1400" dirty="0">
              <a:ea typeface="Calibri"/>
              <a:cs typeface="Times New Roman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1600" dirty="0" smtClean="0"/>
          </a:p>
        </p:txBody>
      </p:sp>
      <p:pic>
        <p:nvPicPr>
          <p:cNvPr id="2050" name="Picture 2" descr="D:\Рабочий стол\участок чеснок\DSC009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96952"/>
            <a:ext cx="3600400" cy="262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612" y="4278115"/>
            <a:ext cx="3418578" cy="2579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41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884368" cy="1196752"/>
          </a:xfrm>
        </p:spPr>
        <p:txBody>
          <a:bodyPr/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/>
              <a:t>Исследования флористической направленности</a:t>
            </a:r>
            <a:endParaRPr lang="ru-RU" sz="3200" b="1" u="sng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-9144" y="1052736"/>
            <a:ext cx="6948264" cy="5616352"/>
          </a:xfrm>
        </p:spPr>
        <p:txBody>
          <a:bodyPr/>
          <a:lstStyle/>
          <a:p>
            <a:pPr lvl="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800" b="1" u="sng" dirty="0" err="1" smtClean="0">
                <a:ea typeface="Times New Roman"/>
                <a:cs typeface="Times New Roman"/>
              </a:rPr>
              <a:t>Бриофлора</a:t>
            </a:r>
            <a:r>
              <a:rPr lang="ru-RU" sz="1800" b="1" u="sng" dirty="0" smtClean="0">
                <a:ea typeface="Times New Roman"/>
                <a:cs typeface="Times New Roman"/>
              </a:rPr>
              <a:t> </a:t>
            </a:r>
            <a:r>
              <a:rPr lang="ru-RU" sz="1800" b="1" u="sng" dirty="0">
                <a:ea typeface="Times New Roman"/>
                <a:cs typeface="Times New Roman"/>
              </a:rPr>
              <a:t>Старицкого района</a:t>
            </a:r>
            <a:r>
              <a:rPr lang="ru-RU" sz="1800" b="1" dirty="0">
                <a:ea typeface="Times New Roman"/>
                <a:cs typeface="Times New Roman"/>
              </a:rPr>
              <a:t>, 2011, Ильина Анна, Победитель районного конкурса Подрост</a:t>
            </a:r>
            <a:endParaRPr lang="ru-RU" sz="1800" b="1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800" b="1" u="sng" dirty="0">
                <a:ea typeface="Times New Roman"/>
                <a:cs typeface="Times New Roman"/>
              </a:rPr>
              <a:t>Виды-кальцефилы  Старицкого района</a:t>
            </a:r>
            <a:r>
              <a:rPr lang="ru-RU" sz="1800" b="1" dirty="0">
                <a:ea typeface="Times New Roman"/>
                <a:cs typeface="Times New Roman"/>
              </a:rPr>
              <a:t>, Демидова Эля, 2012</a:t>
            </a:r>
            <a:endParaRPr lang="ru-RU" sz="1800" b="1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800" b="1" u="sng" dirty="0">
                <a:ea typeface="Times New Roman"/>
                <a:cs typeface="Times New Roman"/>
              </a:rPr>
              <a:t>Растения-лекари Старицкого района</a:t>
            </a:r>
            <a:r>
              <a:rPr lang="ru-RU" sz="1800" b="1" dirty="0">
                <a:ea typeface="Times New Roman"/>
                <a:cs typeface="Times New Roman"/>
              </a:rPr>
              <a:t>, Ермакова Виктория, 2012, Призер районного конкурса «Природа. Культура. Этнос.»</a:t>
            </a:r>
            <a:endParaRPr lang="ru-RU" sz="1800" b="1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800" b="1" u="sng" dirty="0">
                <a:ea typeface="Times New Roman"/>
                <a:cs typeface="Times New Roman"/>
              </a:rPr>
              <a:t>Береги растения Красной книги, </a:t>
            </a:r>
            <a:r>
              <a:rPr lang="ru-RU" sz="1800" b="1" dirty="0">
                <a:ea typeface="Times New Roman"/>
                <a:cs typeface="Times New Roman"/>
              </a:rPr>
              <a:t>2015, Галкина Яна, Ермакова Виктория и др.</a:t>
            </a:r>
            <a:endParaRPr lang="ru-RU" sz="1800" b="1" dirty="0">
              <a:ea typeface="Calibri"/>
              <a:cs typeface="Times New Roman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1600" dirty="0" smtClean="0"/>
          </a:p>
        </p:txBody>
      </p:sp>
      <p:pic>
        <p:nvPicPr>
          <p:cNvPr id="3074" name="Picture 2" descr="D:\Мои документы\фотографии на стенд\Новая папка\2012-02-03\IMAGE00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986" y="3429000"/>
            <a:ext cx="1660893" cy="242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ПОРТФЕЛЬ\мхи РСП фотки\Изображение 0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785" y="3394720"/>
            <a:ext cx="2993013" cy="246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User\Рабочий стол\сельцовские заломки\DSC007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4" y="3429000"/>
            <a:ext cx="3234913" cy="242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08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16632"/>
            <a:ext cx="9577064" cy="360040"/>
          </a:xfrm>
        </p:spPr>
        <p:txBody>
          <a:bodyPr/>
          <a:lstStyle/>
          <a:p>
            <a:pPr>
              <a:lnSpc>
                <a:spcPts val="5280"/>
              </a:lnSpc>
            </a:pPr>
            <a:r>
              <a:rPr lang="ru-RU" sz="3200" b="1" u="sng" dirty="0" smtClean="0"/>
              <a:t>Валеологические исследования</a:t>
            </a:r>
            <a:endParaRPr lang="ru-RU" sz="32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0" y="1700808"/>
            <a:ext cx="9001000" cy="4968552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endParaRPr lang="ru-RU" sz="16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1 </a:t>
            </a:r>
            <a:r>
              <a:rPr lang="ru-RU" sz="1600" u="sng" dirty="0">
                <a:latin typeface="Times New Roman"/>
                <a:ea typeface="Times New Roman"/>
                <a:cs typeface="Times New Roman"/>
              </a:rPr>
              <a:t>Газированные напитки: за и против.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2011г, Некрасова Екатерина, </a:t>
            </a:r>
            <a:r>
              <a:rPr lang="ru-RU" sz="1600" b="1" dirty="0">
                <a:latin typeface="Times New Roman"/>
                <a:ea typeface="Times New Roman"/>
                <a:cs typeface="Times New Roman"/>
              </a:rPr>
              <a:t>призер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 региональной конференции «Твое здоровье – в твоих руках!»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1600" u="sng" dirty="0">
                <a:latin typeface="Times New Roman"/>
                <a:ea typeface="Times New Roman"/>
                <a:cs typeface="Times New Roman"/>
              </a:rPr>
              <a:t>2.Влияние Крещенских купаний на здоровье человека,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2012, Ермакова Виктория, призер районной конференции, «Твое здоровье – в твоих руках!»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1600" dirty="0">
                <a:latin typeface="Times New Roman"/>
                <a:ea typeface="Times New Roman"/>
                <a:cs typeface="Times New Roman"/>
              </a:rPr>
              <a:t>3. </a:t>
            </a:r>
            <a:r>
              <a:rPr lang="ru-RU" sz="1600" u="sng" dirty="0">
                <a:latin typeface="Times New Roman"/>
                <a:ea typeface="Times New Roman"/>
                <a:cs typeface="Times New Roman"/>
              </a:rPr>
              <a:t>Порок сердца – приговор судьбы?!,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 2012, </a:t>
            </a:r>
            <a:r>
              <a:rPr lang="ru-RU" sz="1600" dirty="0" err="1">
                <a:latin typeface="Times New Roman"/>
                <a:ea typeface="Times New Roman"/>
                <a:cs typeface="Times New Roman"/>
              </a:rPr>
              <a:t>Кочиева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 Алина, призер районной конференции, «Твое здоровье – в твоих руках!»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1600" dirty="0">
                <a:latin typeface="Times New Roman"/>
                <a:ea typeface="Times New Roman"/>
                <a:cs typeface="Times New Roman"/>
              </a:rPr>
              <a:t>4. </a:t>
            </a:r>
            <a:r>
              <a:rPr lang="ru-RU" sz="1600" u="sng" dirty="0">
                <a:latin typeface="Times New Roman"/>
                <a:ea typeface="Times New Roman"/>
                <a:cs typeface="Times New Roman"/>
              </a:rPr>
              <a:t>Антибиотики: польза или вред?,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2015, Макарова Анна, участник региональной конференции «Твое здоровье – в твоих руках!» и </a:t>
            </a:r>
            <a:r>
              <a:rPr lang="ru-RU" sz="1600" dirty="0" err="1">
                <a:latin typeface="Times New Roman"/>
                <a:ea typeface="Times New Roman"/>
                <a:cs typeface="Times New Roman"/>
              </a:rPr>
              <a:t>тд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1600" dirty="0">
              <a:ea typeface="Calibri"/>
              <a:cs typeface="Times New Roman"/>
            </a:endParaRPr>
          </a:p>
          <a:p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949737"/>
            <a:ext cx="2602427" cy="1951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967790"/>
            <a:ext cx="2520280" cy="1890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949737"/>
            <a:ext cx="2544620" cy="1908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682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44624"/>
            <a:ext cx="9324528" cy="504056"/>
          </a:xfrm>
        </p:spPr>
        <p:txBody>
          <a:bodyPr/>
          <a:lstStyle/>
          <a:p>
            <a:r>
              <a:rPr lang="ru-RU" sz="2800" b="1" dirty="0">
                <a:solidFill>
                  <a:prstClr val="black"/>
                </a:solidFill>
              </a:rPr>
              <a:t>Исследования экологической направленности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16832"/>
            <a:ext cx="9144000" cy="4209331"/>
          </a:xfrm>
        </p:spPr>
        <p:txBody>
          <a:bodyPr/>
          <a:lstStyle/>
          <a:p>
            <a:pPr marR="110490" lvl="0" algn="just">
              <a:lnSpc>
                <a:spcPct val="115000"/>
              </a:lnSpc>
              <a:spcAft>
                <a:spcPts val="1000"/>
              </a:spcAft>
              <a:buSzPts val="1400"/>
              <a:buFont typeface="Wingdings" pitchFamily="2" charset="2"/>
              <a:buChar char="Ø"/>
            </a:pPr>
            <a:r>
              <a:rPr lang="ru-RU" sz="2000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Изучение  способов утилизации твердых бытовых отходов </a:t>
            </a:r>
            <a:r>
              <a:rPr lang="ru-RU" sz="2000" u="sng" dirty="0">
                <a:latin typeface="Times New Roman"/>
                <a:ea typeface="Times New Roman"/>
                <a:cs typeface="Times New Roman"/>
              </a:rPr>
              <a:t> и выявление возможности применения концепции «</a:t>
            </a:r>
            <a:r>
              <a:rPr lang="en-US" sz="2000" u="sng" dirty="0">
                <a:latin typeface="Algerian" pitchFamily="82" charset="0"/>
                <a:ea typeface="Times New Roman"/>
                <a:cs typeface="Times New Roman"/>
              </a:rPr>
              <a:t>Zero Waste</a:t>
            </a:r>
            <a:r>
              <a:rPr lang="ru-RU" sz="2000" u="sng" dirty="0">
                <a:latin typeface="Times New Roman"/>
                <a:ea typeface="Times New Roman"/>
                <a:cs typeface="Times New Roman"/>
              </a:rPr>
              <a:t>» в работе коммунальных служб г. Старица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2012г, Мотузенко Николай, 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призер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Региональных Менделеевских Чтений</a:t>
            </a:r>
            <a:endParaRPr lang="ru-RU" sz="2000" dirty="0">
              <a:ea typeface="Times New Roman"/>
              <a:cs typeface="Times New Roman"/>
            </a:endParaRPr>
          </a:p>
          <a:p>
            <a:pPr marR="110490" lvl="0" algn="just">
              <a:lnSpc>
                <a:spcPct val="115000"/>
              </a:lnSpc>
              <a:spcAft>
                <a:spcPts val="1000"/>
              </a:spcAft>
              <a:buSzPts val="1400"/>
              <a:buFont typeface="Wingdings" pitchFamily="2" charset="2"/>
              <a:buChar char="Ø"/>
            </a:pPr>
            <a:r>
              <a:rPr lang="ru-RU" sz="2000" u="sng" dirty="0">
                <a:latin typeface="Times New Roman"/>
                <a:ea typeface="Calibri"/>
                <a:cs typeface="Times New Roman"/>
              </a:rPr>
              <a:t>Оценка качества очистки сточных вод очистными сооружениями г. Старица.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 Казадаев Иван. 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Финалист Всероссийского национального юниорского конкурса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водных проектов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старшеклассников, финалист  Всероссийских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Менделеевских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чтениях – 2015,победитель  регионального  этапа чтений в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секции «Экология».</a:t>
            </a:r>
            <a:endParaRPr lang="ru-RU" sz="2000" dirty="0"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225293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1418</TotalTime>
  <Words>632</Words>
  <Application>Microsoft Office PowerPoint</Application>
  <PresentationFormat>Экран (4:3)</PresentationFormat>
  <Paragraphs>60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Шаблон 2</vt:lpstr>
      <vt:lpstr>Проектно-исследовательская деятельность учащихся МБОУ «Ново-Ямская СОШ». </vt:lpstr>
      <vt:lpstr>Задачи организации исследовательской работы школьников:</vt:lpstr>
      <vt:lpstr>Исследовательская деятельность  (по А.В. Леонтовичу) </vt:lpstr>
      <vt:lpstr>Направления организации исследовательской деятельности во внеурочное время</vt:lpstr>
      <vt:lpstr>Направления индивидуальной внеурочной исследовательской деятельности</vt:lpstr>
      <vt:lpstr>Учебно-опытническая работа</vt:lpstr>
      <vt:lpstr>Исследования флористической направленности</vt:lpstr>
      <vt:lpstr>Валеологические исследования</vt:lpstr>
      <vt:lpstr>Исследования экологической направленности</vt:lpstr>
      <vt:lpstr>Исследования экологической направленности</vt:lpstr>
      <vt:lpstr>Районный слет юных экологов</vt:lpstr>
      <vt:lpstr>Успешность работы ребенка над исследованием или проектом будет определяться: </vt:lpstr>
      <vt:lpstr>Презентация PowerPoint</vt:lpstr>
    </vt:vector>
  </TitlesOfParts>
  <Company>Настя-ПК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Настя</dc:creator>
  <cp:lastModifiedBy>User</cp:lastModifiedBy>
  <cp:revision>130</cp:revision>
  <dcterms:created xsi:type="dcterms:W3CDTF">2012-02-06T12:49:04Z</dcterms:created>
  <dcterms:modified xsi:type="dcterms:W3CDTF">2015-04-21T20:32:53Z</dcterms:modified>
</cp:coreProperties>
</file>